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9" r:id="rId5"/>
    <p:sldId id="258"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7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09T09:23:44.070"/>
    </inkml:context>
    <inkml:brush xml:id="br0">
      <inkml:brushProperty name="width" value="0.05" units="cm"/>
      <inkml:brushProperty name="height" value="0.05" units="cm"/>
      <inkml:brushProperty name="color" value="#FF0066"/>
    </inkml:brush>
  </inkml:definitions>
  <inkml:trace contextRef="#ctx0" brushRef="#br0">738 1392 24575,'3'4'0,"-1"0"0,0 1 0,0 0 0,0-1 0,0 1 0,-1 0 0,1 0 0,-1 0 0,-1 0 0,1 0 0,-1 7 0,3 8 0,31 243 0,9 50 0,51 338 0,-85-577 0,-3-36 0,2 1 0,1-1 0,2 0 0,1-1 0,30 61 0,-36-87 0,0 0 0,0-1 0,1 0 0,1 0 0,-1-1 0,2 0 0,-1 0 0,19 13 0,-23-18 0,1-1 0,-1 0 0,1-1 0,0 1 0,0-1 0,0 0 0,1 0 0,-1 0 0,0-1 0,1 0 0,-1 0 0,1 0 0,0-1 0,-1 0 0,1 0 0,-1 0 0,1 0 0,-1-1 0,1 0 0,-1-1 0,10-3 0,-2-1 0,0-1 0,-1 0 0,0-1 0,-1 0 0,0-1 0,0-1 0,-1 1 0,0-2 0,0 1 0,-1-2 0,-1 1 0,14-24 0,0-8 0,-1 0 0,24-72 0,58-213 0,-77 227 0,16-137 0,-16 59 0,-11 88 0,6-156 0,-19 207 0,-1 26 0,0 0 0,-1 0 0,-1 0 0,0 0 0,0 0 0,-8-26 0,8 37 0,-1 0 0,0 1 0,1-1 0,-1 1 0,0-1 0,0 1 0,-1 0 0,1 0 0,0 0 0,-1 0 0,1 0 0,-1 0 0,0 1 0,0-1 0,1 1 0,-1 0 0,0 0 0,0 0 0,0 0 0,0 0 0,0 1 0,0-1 0,-4 1 0,-6-1 0,0 1 0,-1 0 0,1 1 0,-14 2 0,13 0 0,-1 0 0,1 0 0,0 2 0,1-1 0,-1 2 0,1 0 0,0 1 0,0 0 0,0 0 0,1 2 0,1-1 0,-1 2 0,1 0 0,1 0 0,0 0 0,0 2 0,1-1 0,1 1 0,0 0 0,1 1 0,0 0 0,0 0 0,2 0 0,-7 21 0,4-4 0,1 0 0,2 1 0,0 0 0,1 32 0,7 128 0,1-85 0,-5-89 0,1 0 0,1 0 0,1 0 0,1 0 0,0-1 0,1 1 0,1-1 0,0 0 0,1 0 0,1 0 0,1-1 0,0 0 0,18 25 0,-7-15 0,2 0 0,0-2 0,2 0 0,0-1 0,43 30 0,-57-46 0,1-1 0,-1 0 0,1 0 0,0-1 0,0 0 0,1-1 0,-1 0 0,20 3 0,-22-6 0,-1 1 0,1-2 0,-1 1 0,1-1 0,-1 0 0,1 0 0,-1-1 0,0 0 0,0 0 0,0-1 0,0 0 0,0 0 0,-1-1 0,8-5 0,-4 1 0,0 0 0,0-1 0,-1 0 0,0-1 0,-1 0 0,0 0 0,-1-1 0,0 0 0,0 0 0,7-20 0,3-12 0,19-71 0,-35 109 0,23-102 0,-5-1 0,5-127 0,8-48 0,-26 253 0,1 0 0,2 0 0,20-48 0,49-80 0,12-27 0,-89 181 0,0 0 0,1 0 0,0 0 0,0 1 0,0-1 0,1 0 0,-1 1 0,1-1 0,-1 1 0,1 0 0,7-5 0,-9 7 0,1 0 0,0 0 0,0 1 0,0-1 0,0 1 0,0-1 0,0 1 0,0 0 0,0 0 0,0 0 0,0 0 0,0 0 0,0 0 0,0 0 0,0 1 0,0-1 0,0 1 0,0 0 0,0-1 0,0 1 0,0 0 0,0 0 0,-1 0 0,1 0 0,0 0 0,-1 1 0,3 1 0,4 4 0,0 1 0,0-1 0,0 2 0,-1-1 0,0 1 0,-1 0 0,0 0 0,9 20 0,31 88 0,-35-85 0,12 41 0,-3 1 0,16 110 0,-1 154 0,-32-255 0,2 32 0,-4-103 0,1 0 0,1 0 0,0 0 0,1-1 0,0 1 0,10 21 0,-13-32 0,0 1 0,-1-1 0,1 1 0,0-1 0,0 0 0,0 1 0,0-1 0,0 0 0,0 0 0,0 0 0,0 0 0,0 1 0,1-2 0,-1 1 0,0 0 0,1 0 0,-1 0 0,1-1 0,-1 1 0,1 0 0,-1-1 0,1 0 0,-1 1 0,1-1 0,0 0 0,-1 0 0,1 0 0,-1 0 0,1 0 0,0 0 0,-1 0 0,1 0 0,-1-1 0,1 1 0,2-2 0,2-1 0,-1 0 0,1-1 0,-1 1 0,0-2 0,0 1 0,0 0 0,-1-1 0,8-9 0,19-28 0,-3-1 0,-1-1 0,36-79 0,47-153 0,3-84 0,-65 195 0,-33 123 0,25-50 0,-16 38 0,14-24 0,14-35 0,-50 109 0,0-1 0,0 1 0,0-1 0,0 1 0,1 0 0,0 0 0,0 0 0,0 0 0,0 1 0,7-7 0,-9 10 0,0-1 0,0 1 0,0-1 0,0 1 0,0-1 0,0 1 0,0-1 0,0 1 0,0 0 0,1 0 0,-1-1 0,0 1 0,0 0 0,0 0 0,0 0 0,0 0 0,0 0 0,0 1 0,1-1 0,0 0 0,0 1 0,0 1 0,0-1 0,-1 0 0,1 0 0,0 1 0,-1-1 0,1 1 0,-1-1 0,1 1 0,-1 0 0,0-1 0,0 1 0,1 0 0,0 3 0,13 31 0,-2 1 0,-1 0 0,-2 1 0,9 62 0,-14-71 0,11 74 0,4 151 0,-20 109 0,0 6 0,0-342 0,2 0 0,1-1 0,12 48 0,-14-71 0,0 1 0,0-1 0,1 0 0,-1 0 0,1 0 0,0 1 0,0-2 0,0 1 0,0 0 0,0 0 0,1-1 0,4 5 0,-6-6 0,1 0 0,0 0 0,0-1 0,-1 1 0,1 0 0,0 0 0,0-1 0,0 1 0,0-1 0,0 0 0,0 0 0,0 1 0,0-1 0,0 0 0,0-1 0,0 1 0,0 0 0,-1 0 0,1-1 0,0 1 0,0-1 0,0 0 0,0 0 0,3-1 0,3-4 0,0 1 0,0-1 0,0-1 0,-1 1 0,1-1 0,-2-1 0,1 1 0,6-12 0,44-73 0,-48 75 0,25-47 0,-2 0 0,-4-3 0,-2 0 0,-3-1 0,-4-2 0,-2 0 0,-3-1 0,-4 0 0,2-95 0,-15-239 0,-2 87 0,5 292 0,-2-1 0,-1 1 0,-1-1 0,-1 1 0,-2 0 0,0 1 0,-2 0 0,0 0 0,-2 0 0,-1 2 0,0-1 0,-18-22 0,17 27 0,-1-1 0,-2 1 0,1 1 0,-2 1 0,-1 0 0,0 2 0,-1 0 0,0 0 0,-1 2 0,-1 1 0,0 0 0,-1 2 0,-35-13 0,4 6 0,-1 3 0,0 2 0,-1 2 0,-58-2 0,-226 4 0,320 8 0,-198 0 0,-277 4 0,447-3 0,0 2 0,1 2 0,-1 2 0,1 3 0,1 1 0,-48 19 0,-43 28 0,4 5 0,2 6 0,-163 117 0,-157 168 0,403-314 0,2 3 0,2 2 0,2 1 0,2 3 0,2 1 0,2 1 0,3 2 0,2 1 0,-24 60 0,17-19 0,4 2 0,5 1 0,-25 149 0,34-101 0,-2 265 0,20-272 0,7 196 0,-3-308 0,2 0 0,0-1 0,2 0 0,1 0 0,1-1 0,1 0 0,1-1 0,1 0 0,1 0 0,2-2 0,23 31 0,-4-13 0,1 0 0,2-3 0,2-1 0,79 56 0,-92-75 0,1-1 0,0-1 0,1-1 0,0-2 0,1-1 0,1-1 0,51 10 0,-23-11 0,0-3 0,0-2 0,69-4 0,-89-3 0,0-1 0,0-2 0,-1-2 0,0-1 0,0-2 0,65-30 0,195-120 0,-257 137 0,-8 4-15,416-236 61,-318 189-322,213-76-1,438-90 151,-172 58 130,-16-48 14,-408 133-18,-3-9 0,310-224 0,-451 293 149,80-55-1559,-102 74-4894</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744" y="200697"/>
            <a:ext cx="8700656" cy="1200329"/>
          </a:xfrm>
          <a:prstGeom prst="rect">
            <a:avLst/>
          </a:prstGeom>
        </p:spPr>
        <p:txBody>
          <a:bodyPr wrap="square">
            <a:spAutoFit/>
          </a:bodyPr>
          <a:lstStyle/>
          <a:p>
            <a:pPr algn="ctr"/>
            <a:r>
              <a:rPr lang="en-IN" sz="3600" b="1" dirty="0">
                <a:solidFill>
                  <a:srgbClr val="FF0000"/>
                </a:solidFill>
              </a:rPr>
              <a:t>Fluvial Landforms: </a:t>
            </a:r>
          </a:p>
          <a:p>
            <a:pPr algn="ctr"/>
            <a:r>
              <a:rPr lang="en-IN" sz="3600" b="1" dirty="0">
                <a:solidFill>
                  <a:srgbClr val="FF0000"/>
                </a:solidFill>
              </a:rPr>
              <a:t>Terraces and Alluvial Fans</a:t>
            </a:r>
            <a:endParaRPr lang="en-IN" sz="3600" b="1" u="sng" dirty="0">
              <a:solidFill>
                <a:srgbClr val="FF0000"/>
              </a:solidFill>
              <a:latin typeface="Times New Roman" pitchFamily="18" charset="0"/>
              <a:cs typeface="Times New Roman" pitchFamily="18" charset="0"/>
            </a:endParaRPr>
          </a:p>
        </p:txBody>
      </p:sp>
      <p:sp>
        <p:nvSpPr>
          <p:cNvPr id="4" name="TextBox 3"/>
          <p:cNvSpPr txBox="1"/>
          <p:nvPr/>
        </p:nvSpPr>
        <p:spPr>
          <a:xfrm>
            <a:off x="2590800" y="1484293"/>
            <a:ext cx="4429991" cy="954107"/>
          </a:xfrm>
          <a:prstGeom prst="rect">
            <a:avLst/>
          </a:prstGeom>
          <a:noFill/>
        </p:spPr>
        <p:txBody>
          <a:bodyPr wrap="square" rtlCol="0">
            <a:spAutoFit/>
          </a:bodyPr>
          <a:lstStyle/>
          <a:p>
            <a:pPr algn="ctr"/>
            <a:r>
              <a:rPr lang="en-IN" sz="2800" b="1" dirty="0">
                <a:solidFill>
                  <a:srgbClr val="00B050"/>
                </a:solidFill>
              </a:rPr>
              <a:t>DSE 3: UNIT – 2</a:t>
            </a:r>
          </a:p>
          <a:p>
            <a:pPr algn="ctr"/>
            <a:r>
              <a:rPr lang="en-US" sz="2800" b="1" dirty="0">
                <a:solidFill>
                  <a:srgbClr val="00B050"/>
                </a:solidFill>
              </a:rPr>
              <a:t>Section 3</a:t>
            </a:r>
            <a:endParaRPr lang="en-IN" sz="2800" b="1" dirty="0">
              <a:solidFill>
                <a:srgbClr val="00B050"/>
              </a:solidFill>
            </a:endParaRPr>
          </a:p>
        </p:txBody>
      </p:sp>
      <p:sp>
        <p:nvSpPr>
          <p:cNvPr id="5" name="TextBox 4"/>
          <p:cNvSpPr txBox="1"/>
          <p:nvPr/>
        </p:nvSpPr>
        <p:spPr>
          <a:xfrm>
            <a:off x="5638800" y="5782270"/>
            <a:ext cx="3505200" cy="923330"/>
          </a:xfrm>
          <a:prstGeom prst="rect">
            <a:avLst/>
          </a:prstGeom>
          <a:noFill/>
        </p:spPr>
        <p:txBody>
          <a:bodyPr wrap="square" rtlCol="0">
            <a:spAutoFit/>
          </a:bodyPr>
          <a:lstStyle/>
          <a:p>
            <a:pPr algn="just"/>
            <a:r>
              <a:rPr lang="en-US" b="1" dirty="0">
                <a:latin typeface="Bell MT" pitchFamily="18" charset="0"/>
              </a:rPr>
              <a:t>Dr. Kaustuv Mukherjee</a:t>
            </a:r>
          </a:p>
          <a:p>
            <a:pPr algn="just"/>
            <a:r>
              <a:rPr lang="en-US" dirty="0">
                <a:latin typeface="Bell MT" pitchFamily="18" charset="0"/>
              </a:rPr>
              <a:t>Department of Geography</a:t>
            </a:r>
          </a:p>
          <a:p>
            <a:pPr algn="just"/>
            <a:r>
              <a:rPr lang="en-US" dirty="0" err="1">
                <a:latin typeface="Bell MT" pitchFamily="18" charset="0"/>
              </a:rPr>
              <a:t>Chandidas</a:t>
            </a:r>
            <a:r>
              <a:rPr lang="en-US" dirty="0">
                <a:latin typeface="Bell MT" pitchFamily="18" charset="0"/>
              </a:rPr>
              <a:t> </a:t>
            </a:r>
            <a:r>
              <a:rPr lang="en-US" dirty="0" err="1">
                <a:latin typeface="Bell MT" pitchFamily="18" charset="0"/>
              </a:rPr>
              <a:t>Mahavidyalaya</a:t>
            </a:r>
            <a:endParaRPr lang="en-IN" dirty="0">
              <a:latin typeface="Bell MT"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174" y="2742998"/>
            <a:ext cx="4312226" cy="2895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743201"/>
            <a:ext cx="38862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094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152400"/>
            <a:ext cx="4724400" cy="461665"/>
          </a:xfrm>
          <a:prstGeom prst="rect">
            <a:avLst/>
          </a:prstGeom>
          <a:noFill/>
        </p:spPr>
        <p:txBody>
          <a:bodyPr wrap="square" rtlCol="0">
            <a:spAutoFit/>
          </a:bodyPr>
          <a:lstStyle/>
          <a:p>
            <a:pPr algn="ctr"/>
            <a:r>
              <a:rPr lang="en-US" sz="2400" b="1" dirty="0">
                <a:solidFill>
                  <a:srgbClr val="FF0000"/>
                </a:solidFill>
              </a:rPr>
              <a:t>Alluvial Fans</a:t>
            </a:r>
            <a:endParaRPr lang="en-IN" sz="2400" b="1" dirty="0">
              <a:solidFill>
                <a:srgbClr val="FF0000"/>
              </a:solidFill>
            </a:endParaRPr>
          </a:p>
        </p:txBody>
      </p:sp>
      <p:sp>
        <p:nvSpPr>
          <p:cNvPr id="3" name="TextBox 2"/>
          <p:cNvSpPr txBox="1"/>
          <p:nvPr/>
        </p:nvSpPr>
        <p:spPr>
          <a:xfrm>
            <a:off x="228600" y="990600"/>
            <a:ext cx="7924800" cy="369332"/>
          </a:xfrm>
          <a:prstGeom prst="rect">
            <a:avLst/>
          </a:prstGeom>
          <a:noFill/>
        </p:spPr>
        <p:txBody>
          <a:bodyPr wrap="square" rtlCol="0">
            <a:spAutoFit/>
          </a:bodyPr>
          <a:lstStyle/>
          <a:p>
            <a:r>
              <a:rPr lang="en-US" dirty="0"/>
              <a:t>Definition and Concept</a:t>
            </a:r>
            <a:endParaRPr lang="en-IN" dirty="0"/>
          </a:p>
        </p:txBody>
      </p:sp>
      <p:sp>
        <p:nvSpPr>
          <p:cNvPr id="4" name="TextBox 3"/>
          <p:cNvSpPr txBox="1"/>
          <p:nvPr/>
        </p:nvSpPr>
        <p:spPr>
          <a:xfrm>
            <a:off x="381000" y="1600200"/>
            <a:ext cx="8458200" cy="646331"/>
          </a:xfrm>
          <a:prstGeom prst="rect">
            <a:avLst/>
          </a:prstGeom>
          <a:noFill/>
        </p:spPr>
        <p:txBody>
          <a:bodyPr wrap="square" rtlCol="0">
            <a:spAutoFit/>
          </a:bodyPr>
          <a:lstStyle/>
          <a:p>
            <a:r>
              <a:rPr lang="en-US" dirty="0"/>
              <a:t>An alluvial fan is a cone shaped body that forms where a stream flowing out of mountains debouches onto a plain.</a:t>
            </a:r>
            <a:endParaRPr lang="en-IN" dirty="0"/>
          </a:p>
        </p:txBody>
      </p:sp>
      <p:sp>
        <p:nvSpPr>
          <p:cNvPr id="5" name="TextBox 4"/>
          <p:cNvSpPr txBox="1"/>
          <p:nvPr/>
        </p:nvSpPr>
        <p:spPr>
          <a:xfrm>
            <a:off x="381000" y="2362200"/>
            <a:ext cx="8382000" cy="369332"/>
          </a:xfrm>
          <a:prstGeom prst="rect">
            <a:avLst/>
          </a:prstGeom>
          <a:noFill/>
        </p:spPr>
        <p:txBody>
          <a:bodyPr wrap="square" rtlCol="0">
            <a:spAutoFit/>
          </a:bodyPr>
          <a:lstStyle/>
          <a:p>
            <a:r>
              <a:rPr lang="en-IN" b="1" dirty="0"/>
              <a:t>Alluvial fans</a:t>
            </a:r>
            <a:r>
              <a:rPr lang="en-IN" dirty="0"/>
              <a:t> are triangular-shaped deposits of water-transported material. </a:t>
            </a:r>
          </a:p>
        </p:txBody>
      </p:sp>
      <p:sp>
        <p:nvSpPr>
          <p:cNvPr id="7" name="Control 2"/>
          <p:cNvSpPr>
            <a:spLocks noChangeArrowheads="1" noChangeShapeType="1"/>
          </p:cNvSpPr>
          <p:nvPr/>
        </p:nvSpPr>
        <p:spPr bwMode="auto">
          <a:xfrm>
            <a:off x="0" y="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9" name="Rectangle 8"/>
          <p:cNvSpPr/>
          <p:nvPr/>
        </p:nvSpPr>
        <p:spPr>
          <a:xfrm>
            <a:off x="464127" y="4267200"/>
            <a:ext cx="7848600" cy="1754326"/>
          </a:xfrm>
          <a:prstGeom prst="rect">
            <a:avLst/>
          </a:prstGeom>
        </p:spPr>
        <p:txBody>
          <a:bodyPr wrap="square">
            <a:spAutoFit/>
          </a:bodyPr>
          <a:lstStyle/>
          <a:p>
            <a:r>
              <a:rPr lang="en-IN" dirty="0"/>
              <a:t>All along the interface between the Indo-</a:t>
            </a:r>
            <a:r>
              <a:rPr lang="en-IN" dirty="0" err="1"/>
              <a:t>Gangetic</a:t>
            </a:r>
            <a:r>
              <a:rPr lang="en-IN" dirty="0"/>
              <a:t> Plain and the Himalaya in India, Pakistan, Nepal and Bhutan the outermost, lowest Siwalik foothills are built of poorly consolidated sedimentary rocks that have eroded into a wide, continuous alluvial apron called </a:t>
            </a:r>
            <a:r>
              <a:rPr lang="en-IN" dirty="0" err="1"/>
              <a:t>Bhabar</a:t>
            </a:r>
            <a:r>
              <a:rPr lang="en-IN" dirty="0"/>
              <a:t> in Hindi and Nepali. Despite human overpopulation on the plains, this </a:t>
            </a:r>
            <a:r>
              <a:rPr lang="en-IN" dirty="0" err="1"/>
              <a:t>bhabar</a:t>
            </a:r>
            <a:r>
              <a:rPr lang="en-IN" dirty="0"/>
              <a:t> zone is highly malarial and has remained largely uninhabited. </a:t>
            </a:r>
          </a:p>
        </p:txBody>
      </p:sp>
      <p:sp>
        <p:nvSpPr>
          <p:cNvPr id="10" name="TextBox 9"/>
          <p:cNvSpPr txBox="1"/>
          <p:nvPr/>
        </p:nvSpPr>
        <p:spPr>
          <a:xfrm>
            <a:off x="616527" y="3657600"/>
            <a:ext cx="4412673" cy="369332"/>
          </a:xfrm>
          <a:prstGeom prst="rect">
            <a:avLst/>
          </a:prstGeom>
          <a:noFill/>
        </p:spPr>
        <p:txBody>
          <a:bodyPr wrap="square" rtlCol="0">
            <a:spAutoFit/>
          </a:bodyPr>
          <a:lstStyle/>
          <a:p>
            <a:r>
              <a:rPr lang="en-US" dirty="0"/>
              <a:t>Example:</a:t>
            </a:r>
            <a:endParaRPr lang="en-IN" dirty="0"/>
          </a:p>
        </p:txBody>
      </p:sp>
    </p:spTree>
    <p:extLst>
      <p:ext uri="{BB962C8B-B14F-4D97-AF65-F5344CB8AC3E}">
        <p14:creationId xmlns:p14="http://schemas.microsoft.com/office/powerpoint/2010/main" val="1804445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4018" y="304800"/>
            <a:ext cx="6878782" cy="2677656"/>
          </a:xfrm>
          <a:prstGeom prst="rect">
            <a:avLst/>
          </a:prstGeom>
          <a:noFill/>
        </p:spPr>
        <p:txBody>
          <a:bodyPr wrap="square" rtlCol="0">
            <a:spAutoFit/>
          </a:bodyPr>
          <a:lstStyle/>
          <a:p>
            <a:r>
              <a:rPr lang="en-US" sz="2400" b="1" u="sng" dirty="0">
                <a:solidFill>
                  <a:schemeClr val="accent1"/>
                </a:solidFill>
                <a:latin typeface="Algerian" pitchFamily="82" charset="0"/>
              </a:rPr>
              <a:t>Characteristics:</a:t>
            </a:r>
          </a:p>
          <a:p>
            <a:endParaRPr lang="en-US" dirty="0"/>
          </a:p>
          <a:p>
            <a:pPr marL="285750" indent="-285750">
              <a:lnSpc>
                <a:spcPct val="150000"/>
              </a:lnSpc>
              <a:buFont typeface="Arial" pitchFamily="34" charset="0"/>
              <a:buChar char="•"/>
            </a:pPr>
            <a:r>
              <a:rPr lang="en-US" dirty="0">
                <a:latin typeface="Times New Roman" pitchFamily="18" charset="0"/>
                <a:cs typeface="Times New Roman" pitchFamily="18" charset="0"/>
              </a:rPr>
              <a:t>Triangular In Shape</a:t>
            </a:r>
          </a:p>
          <a:p>
            <a:pPr marL="285750" indent="-285750">
              <a:lnSpc>
                <a:spcPct val="150000"/>
              </a:lnSpc>
              <a:buFont typeface="Arial" pitchFamily="34" charset="0"/>
              <a:buChar char="•"/>
            </a:pPr>
            <a:r>
              <a:rPr lang="en-US" dirty="0">
                <a:latin typeface="Times New Roman" pitchFamily="18" charset="0"/>
                <a:cs typeface="Times New Roman" pitchFamily="18" charset="0"/>
              </a:rPr>
              <a:t>Unconsolidated Sedimentary Deposit</a:t>
            </a:r>
          </a:p>
          <a:p>
            <a:pPr marL="285750" indent="-285750">
              <a:lnSpc>
                <a:spcPct val="150000"/>
              </a:lnSpc>
              <a:buFont typeface="Arial" pitchFamily="34" charset="0"/>
              <a:buChar char="•"/>
            </a:pPr>
            <a:r>
              <a:rPr lang="en-US" dirty="0">
                <a:latin typeface="Times New Roman" pitchFamily="18" charset="0"/>
                <a:cs typeface="Times New Roman" pitchFamily="18" charset="0"/>
              </a:rPr>
              <a:t>Larger And More Prominent In Arid To Semi-arid Regions.</a:t>
            </a:r>
          </a:p>
          <a:p>
            <a:pPr marL="285750" indent="-285750">
              <a:lnSpc>
                <a:spcPct val="150000"/>
              </a:lnSpc>
              <a:buFont typeface="Arial" pitchFamily="34" charset="0"/>
              <a:buChar char="•"/>
            </a:pPr>
            <a:r>
              <a:rPr lang="en-US" dirty="0">
                <a:latin typeface="Times New Roman" pitchFamily="18" charset="0"/>
                <a:cs typeface="Times New Roman" pitchFamily="18" charset="0"/>
              </a:rPr>
              <a:t>Formed In The Zone Of Break In Slope (Rapid Change Of Slope)</a:t>
            </a:r>
          </a:p>
          <a:p>
            <a:endParaRPr lang="en-IN" dirty="0"/>
          </a:p>
        </p:txBody>
      </p:sp>
    </p:spTree>
    <p:extLst>
      <p:ext uri="{BB962C8B-B14F-4D97-AF65-F5344CB8AC3E}">
        <p14:creationId xmlns:p14="http://schemas.microsoft.com/office/powerpoint/2010/main" val="1482365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8458200" cy="1477328"/>
          </a:xfrm>
          <a:prstGeom prst="rect">
            <a:avLst/>
          </a:prstGeom>
        </p:spPr>
        <p:txBody>
          <a:bodyPr wrap="square">
            <a:spAutoFit/>
          </a:bodyPr>
          <a:lstStyle/>
          <a:p>
            <a:pPr algn="just"/>
            <a:endParaRPr lang="en-IN" dirty="0"/>
          </a:p>
          <a:p>
            <a:pPr algn="just"/>
            <a:r>
              <a:rPr lang="en-IN" dirty="0"/>
              <a:t>Alluvial fans can exist on a wide spectrum of size scale. For example, alluvial fans can be on the order of only a few meters at the base and can be as large as 150 </a:t>
            </a:r>
            <a:r>
              <a:rPr lang="en-IN" dirty="0" err="1"/>
              <a:t>kilometers</a:t>
            </a:r>
            <a:r>
              <a:rPr lang="en-IN" dirty="0"/>
              <a:t> with a slope of 1.5-25 degrees..</a:t>
            </a:r>
          </a:p>
          <a:p>
            <a:pPr algn="just"/>
            <a:endParaRPr lang="en-IN" dirty="0"/>
          </a:p>
        </p:txBody>
      </p:sp>
      <p:sp>
        <p:nvSpPr>
          <p:cNvPr id="3" name="Rectangle 2"/>
          <p:cNvSpPr/>
          <p:nvPr/>
        </p:nvSpPr>
        <p:spPr>
          <a:xfrm>
            <a:off x="464127" y="2743200"/>
            <a:ext cx="7765473" cy="1200329"/>
          </a:xfrm>
          <a:prstGeom prst="rect">
            <a:avLst/>
          </a:prstGeom>
        </p:spPr>
        <p:txBody>
          <a:bodyPr wrap="square">
            <a:spAutoFit/>
          </a:bodyPr>
          <a:lstStyle/>
          <a:p>
            <a:pPr lvl="0" algn="just"/>
            <a:r>
              <a:rPr lang="en-IN" dirty="0">
                <a:solidFill>
                  <a:prstClr val="black"/>
                </a:solidFill>
              </a:rPr>
              <a:t>When numerous rivers/streams converge into a single plain, the fans can combine to form a continuous apron. In arid to semi-arid environments, this is referred to as a </a:t>
            </a:r>
            <a:r>
              <a:rPr lang="en-IN" dirty="0" err="1">
                <a:solidFill>
                  <a:prstClr val="black"/>
                </a:solidFill>
              </a:rPr>
              <a:t>bajada</a:t>
            </a:r>
            <a:r>
              <a:rPr lang="en-IN" dirty="0">
                <a:solidFill>
                  <a:prstClr val="black"/>
                </a:solidFill>
              </a:rPr>
              <a:t> and in humid climates the continuous fan apron is called a piedmont alluvial fan.</a:t>
            </a:r>
          </a:p>
        </p:txBody>
      </p:sp>
      <p:sp>
        <p:nvSpPr>
          <p:cNvPr id="4" name="Rectangle 3"/>
          <p:cNvSpPr/>
          <p:nvPr/>
        </p:nvSpPr>
        <p:spPr>
          <a:xfrm>
            <a:off x="533400" y="231260"/>
            <a:ext cx="759888" cy="523220"/>
          </a:xfrm>
          <a:prstGeom prst="rect">
            <a:avLst/>
          </a:prstGeom>
        </p:spPr>
        <p:txBody>
          <a:bodyPr wrap="none">
            <a:spAutoFit/>
          </a:bodyPr>
          <a:lstStyle/>
          <a:p>
            <a:pPr lvl="0"/>
            <a:r>
              <a:rPr lang="en-IN" sz="2800" b="1" dirty="0">
                <a:solidFill>
                  <a:srgbClr val="FF0000"/>
                </a:solidFill>
              </a:rPr>
              <a:t>Size</a:t>
            </a:r>
          </a:p>
        </p:txBody>
      </p:sp>
    </p:spTree>
    <p:extLst>
      <p:ext uri="{BB962C8B-B14F-4D97-AF65-F5344CB8AC3E}">
        <p14:creationId xmlns:p14="http://schemas.microsoft.com/office/powerpoint/2010/main" val="500418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8534" y="990600"/>
            <a:ext cx="2604655" cy="1200329"/>
          </a:xfrm>
          <a:prstGeom prst="rect">
            <a:avLst/>
          </a:prstGeom>
          <a:noFill/>
        </p:spPr>
        <p:txBody>
          <a:bodyPr wrap="square" rtlCol="0">
            <a:spAutoFit/>
          </a:bodyPr>
          <a:lstStyle/>
          <a:p>
            <a:pPr marL="342900" indent="-342900">
              <a:buFont typeface="Arial" pitchFamily="34" charset="0"/>
              <a:buChar char="•"/>
            </a:pPr>
            <a:r>
              <a:rPr lang="en-US" sz="2400" b="1" dirty="0">
                <a:solidFill>
                  <a:srgbClr val="FF0000"/>
                </a:solidFill>
              </a:rPr>
              <a:t>Proximal Fan</a:t>
            </a:r>
          </a:p>
          <a:p>
            <a:pPr marL="342900" indent="-342900">
              <a:buFont typeface="Arial" pitchFamily="34" charset="0"/>
              <a:buChar char="•"/>
            </a:pPr>
            <a:r>
              <a:rPr lang="en-US" sz="2400" b="1" dirty="0">
                <a:solidFill>
                  <a:srgbClr val="FF0000"/>
                </a:solidFill>
              </a:rPr>
              <a:t>Medial Fan</a:t>
            </a:r>
          </a:p>
          <a:p>
            <a:pPr marL="342900" indent="-342900">
              <a:buFont typeface="Arial" pitchFamily="34" charset="0"/>
              <a:buChar char="•"/>
            </a:pPr>
            <a:r>
              <a:rPr lang="en-US" sz="2400" b="1" dirty="0">
                <a:solidFill>
                  <a:srgbClr val="FF0000"/>
                </a:solidFill>
              </a:rPr>
              <a:t>Distal Fan</a:t>
            </a:r>
            <a:endParaRPr lang="en-IN" sz="2400" b="1" dirty="0">
              <a:solidFill>
                <a:srgbClr val="FF0000"/>
              </a:solidFill>
            </a:endParaRPr>
          </a:p>
        </p:txBody>
      </p:sp>
      <p:sp>
        <p:nvSpPr>
          <p:cNvPr id="4" name="Rectangle 3"/>
          <p:cNvSpPr/>
          <p:nvPr/>
        </p:nvSpPr>
        <p:spPr>
          <a:xfrm>
            <a:off x="1420785" y="93147"/>
            <a:ext cx="3855543" cy="584775"/>
          </a:xfrm>
          <a:prstGeom prst="rect">
            <a:avLst/>
          </a:prstGeom>
        </p:spPr>
        <p:txBody>
          <a:bodyPr wrap="none">
            <a:spAutoFit/>
          </a:bodyPr>
          <a:lstStyle/>
          <a:p>
            <a:pPr lvl="0"/>
            <a:r>
              <a:rPr lang="en-US" sz="3200" b="1" u="sng" dirty="0">
                <a:solidFill>
                  <a:prstClr val="black"/>
                </a:solidFill>
                <a:latin typeface="Times New Roman" pitchFamily="18" charset="0"/>
                <a:cs typeface="Times New Roman" pitchFamily="18" charset="0"/>
              </a:rPr>
              <a:t>Morphology / Zones:</a:t>
            </a:r>
          </a:p>
        </p:txBody>
      </p:sp>
      <p:sp>
        <p:nvSpPr>
          <p:cNvPr id="5" name="TextBox 4"/>
          <p:cNvSpPr txBox="1"/>
          <p:nvPr/>
        </p:nvSpPr>
        <p:spPr>
          <a:xfrm>
            <a:off x="5105400" y="942109"/>
            <a:ext cx="3352800" cy="1384995"/>
          </a:xfrm>
          <a:prstGeom prst="rect">
            <a:avLst/>
          </a:prstGeom>
          <a:noFill/>
        </p:spPr>
        <p:txBody>
          <a:bodyPr wrap="square" rtlCol="0">
            <a:spAutoFit/>
          </a:bodyPr>
          <a:lstStyle/>
          <a:p>
            <a:pPr marL="457200" indent="-457200">
              <a:buFont typeface="Arial" pitchFamily="34" charset="0"/>
              <a:buChar char="•"/>
            </a:pPr>
            <a:r>
              <a:rPr lang="en-US" sz="2800" b="1" dirty="0">
                <a:solidFill>
                  <a:srgbClr val="FF0000"/>
                </a:solidFill>
                <a:latin typeface="Times New Roman" pitchFamily="18" charset="0"/>
                <a:cs typeface="Times New Roman" pitchFamily="18" charset="0"/>
              </a:rPr>
              <a:t>Fan Apex</a:t>
            </a:r>
          </a:p>
          <a:p>
            <a:pPr marL="457200" indent="-457200">
              <a:buFont typeface="Arial" pitchFamily="34" charset="0"/>
              <a:buChar char="•"/>
            </a:pPr>
            <a:r>
              <a:rPr lang="en-US" sz="2800" b="1" dirty="0">
                <a:solidFill>
                  <a:srgbClr val="FF0000"/>
                </a:solidFill>
                <a:latin typeface="Times New Roman" pitchFamily="18" charset="0"/>
                <a:cs typeface="Times New Roman" pitchFamily="18" charset="0"/>
              </a:rPr>
              <a:t>Fan Surface</a:t>
            </a:r>
          </a:p>
          <a:p>
            <a:pPr marL="457200" indent="-457200">
              <a:buFont typeface="Arial" pitchFamily="34" charset="0"/>
              <a:buChar char="•"/>
            </a:pPr>
            <a:r>
              <a:rPr lang="en-US" sz="2800" b="1" dirty="0">
                <a:solidFill>
                  <a:srgbClr val="FF0000"/>
                </a:solidFill>
                <a:latin typeface="Times New Roman" pitchFamily="18" charset="0"/>
                <a:cs typeface="Times New Roman" pitchFamily="18" charset="0"/>
              </a:rPr>
              <a:t>Fan Toe</a:t>
            </a:r>
            <a:endParaRPr lang="en-IN" sz="2800" b="1" dirty="0">
              <a:solidFill>
                <a:srgbClr val="FF0000"/>
              </a:solidFill>
              <a:latin typeface="Times New Roman" pitchFamily="18" charset="0"/>
              <a:cs typeface="Times New Roman" pitchFamily="18" charset="0"/>
            </a:endParaRPr>
          </a:p>
        </p:txBody>
      </p:sp>
      <p:sp>
        <p:nvSpPr>
          <p:cNvPr id="6" name="Rectangle 5"/>
          <p:cNvSpPr/>
          <p:nvPr/>
        </p:nvSpPr>
        <p:spPr>
          <a:xfrm>
            <a:off x="228600" y="2507673"/>
            <a:ext cx="8555182" cy="923330"/>
          </a:xfrm>
          <a:prstGeom prst="rect">
            <a:avLst/>
          </a:prstGeom>
        </p:spPr>
        <p:txBody>
          <a:bodyPr wrap="square">
            <a:spAutoFit/>
          </a:bodyPr>
          <a:lstStyle/>
          <a:p>
            <a:r>
              <a:rPr lang="en-US" b="1" dirty="0"/>
              <a:t>Proximal Fan </a:t>
            </a:r>
            <a:r>
              <a:rPr lang="en-IN" dirty="0"/>
              <a:t>is located just at the exit of the mountain range, coarse-grained massive gravel and blocks which contain relatively large portions of fine-grained matrix are highly prevalent. Slope varies from 10-15 degrees to 30 degrees.</a:t>
            </a:r>
          </a:p>
        </p:txBody>
      </p:sp>
      <p:sp>
        <p:nvSpPr>
          <p:cNvPr id="7" name="Rectangle 6"/>
          <p:cNvSpPr/>
          <p:nvPr/>
        </p:nvSpPr>
        <p:spPr>
          <a:xfrm>
            <a:off x="228600" y="3708002"/>
            <a:ext cx="8382000" cy="923330"/>
          </a:xfrm>
          <a:prstGeom prst="rect">
            <a:avLst/>
          </a:prstGeom>
          <a:noFill/>
        </p:spPr>
        <p:txBody>
          <a:bodyPr wrap="square">
            <a:spAutoFit/>
          </a:bodyPr>
          <a:lstStyle/>
          <a:p>
            <a:pPr algn="just"/>
            <a:r>
              <a:rPr lang="en-IN" dirty="0"/>
              <a:t>In the </a:t>
            </a:r>
            <a:r>
              <a:rPr lang="en-IN" b="1" dirty="0">
                <a:solidFill>
                  <a:schemeClr val="accent1"/>
                </a:solidFill>
              </a:rPr>
              <a:t>medial</a:t>
            </a:r>
            <a:r>
              <a:rPr lang="en-IN" dirty="0"/>
              <a:t> fan, the morphology depicts characteristics of frequent changes of inclined planar layered gravels, </a:t>
            </a:r>
            <a:r>
              <a:rPr lang="en-IN" dirty="0" err="1"/>
              <a:t>clast</a:t>
            </a:r>
            <a:r>
              <a:rPr lang="en-IN" dirty="0"/>
              <a:t>-supported and trough inclined stratified gravels, massive matrix-supported muddy gravels, and planar inclined sands.</a:t>
            </a:r>
          </a:p>
        </p:txBody>
      </p:sp>
      <p:sp>
        <p:nvSpPr>
          <p:cNvPr id="8" name="Rectangle 7"/>
          <p:cNvSpPr/>
          <p:nvPr/>
        </p:nvSpPr>
        <p:spPr>
          <a:xfrm>
            <a:off x="152400" y="4895671"/>
            <a:ext cx="8356314" cy="1200329"/>
          </a:xfrm>
          <a:prstGeom prst="rect">
            <a:avLst/>
          </a:prstGeom>
        </p:spPr>
        <p:txBody>
          <a:bodyPr wrap="square">
            <a:spAutoFit/>
          </a:bodyPr>
          <a:lstStyle/>
          <a:p>
            <a:r>
              <a:rPr lang="en-IN" dirty="0">
                <a:latin typeface="Times New Roman" pitchFamily="18" charset="0"/>
                <a:cs typeface="Times New Roman" pitchFamily="18" charset="0"/>
              </a:rPr>
              <a:t>The dimensions of the alluvial fan deposit are often extremely wide in the </a:t>
            </a:r>
            <a:r>
              <a:rPr lang="en-IN" b="1" dirty="0">
                <a:latin typeface="Times New Roman" pitchFamily="18" charset="0"/>
                <a:cs typeface="Times New Roman" pitchFamily="18" charset="0"/>
              </a:rPr>
              <a:t>distal areas</a:t>
            </a:r>
            <a:r>
              <a:rPr lang="en-IN" dirty="0">
                <a:latin typeface="Times New Roman" pitchFamily="18" charset="0"/>
                <a:cs typeface="Times New Roman" pitchFamily="18" charset="0"/>
              </a:rPr>
              <a:t>. In the distal region, there is a prevalence of sands with planar and trough slanted stratification over </a:t>
            </a:r>
            <a:r>
              <a:rPr lang="en-IN" dirty="0" err="1">
                <a:latin typeface="Times New Roman" pitchFamily="18" charset="0"/>
                <a:cs typeface="Times New Roman" pitchFamily="18" charset="0"/>
              </a:rPr>
              <a:t>clast</a:t>
            </a:r>
            <a:r>
              <a:rPr lang="en-IN" dirty="0">
                <a:latin typeface="Times New Roman" pitchFamily="18" charset="0"/>
                <a:cs typeface="Times New Roman" pitchFamily="18" charset="0"/>
              </a:rPr>
              <a:t>-supported pebbles with trough slope stratification along with horizontally laminated </a:t>
            </a:r>
            <a:r>
              <a:rPr lang="en-IN" dirty="0" err="1">
                <a:latin typeface="Times New Roman" pitchFamily="18" charset="0"/>
                <a:cs typeface="Times New Roman" pitchFamily="18" charset="0"/>
              </a:rPr>
              <a:t>silty</a:t>
            </a:r>
            <a:r>
              <a:rPr lang="en-IN" dirty="0">
                <a:latin typeface="Times New Roman" pitchFamily="18" charset="0"/>
                <a:cs typeface="Times New Roman" pitchFamily="18" charset="0"/>
              </a:rPr>
              <a:t> sediments.</a:t>
            </a:r>
          </a:p>
        </p:txBody>
      </p:sp>
    </p:spTree>
    <p:extLst>
      <p:ext uri="{BB962C8B-B14F-4D97-AF65-F5344CB8AC3E}">
        <p14:creationId xmlns:p14="http://schemas.microsoft.com/office/powerpoint/2010/main" val="718154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0"/>
            <a:ext cx="8229600" cy="2862322"/>
          </a:xfrm>
          <a:prstGeom prst="rect">
            <a:avLst/>
          </a:prstGeom>
        </p:spPr>
        <p:txBody>
          <a:bodyPr wrap="square">
            <a:spAutoFit/>
          </a:bodyPr>
          <a:lstStyle/>
          <a:p>
            <a:pPr algn="just"/>
            <a:r>
              <a:rPr lang="en-IN" dirty="0"/>
              <a:t>As a stream's gradient decreases, it drops coarse-grained material. </a:t>
            </a:r>
          </a:p>
          <a:p>
            <a:pPr algn="just"/>
            <a:r>
              <a:rPr lang="en-IN" dirty="0"/>
              <a:t>It makes swagger of the channel and forces it to change direction and gradually build up a slightly mounded or shallow conical fan shape. The deposits are usually poorly sorted. This fan shape can also be explained with a thermodynamic justification: the system of sediment introduced at the apex of the fan will tend to a state which minimizes the sum of the transport energy involved in moving the sediment and the gravitational potential of material in the fan. There will be </a:t>
            </a:r>
            <a:r>
              <a:rPr lang="en-IN" dirty="0" err="1"/>
              <a:t>iso</a:t>
            </a:r>
            <a:r>
              <a:rPr lang="en-IN" dirty="0"/>
              <a:t>-transport energy lines forming concentric arcs about the discharge point at the apex of the fan. Thus the material will tend to be deposited equally about these lines, forming the characteristic fan shape.</a:t>
            </a:r>
          </a:p>
        </p:txBody>
      </p:sp>
      <p:sp>
        <p:nvSpPr>
          <p:cNvPr id="3" name="TextBox 2"/>
          <p:cNvSpPr txBox="1"/>
          <p:nvPr/>
        </p:nvSpPr>
        <p:spPr>
          <a:xfrm>
            <a:off x="304800" y="228600"/>
            <a:ext cx="4191000" cy="461665"/>
          </a:xfrm>
          <a:prstGeom prst="rect">
            <a:avLst/>
          </a:prstGeom>
          <a:noFill/>
        </p:spPr>
        <p:txBody>
          <a:bodyPr wrap="square" rtlCol="0">
            <a:spAutoFit/>
          </a:bodyPr>
          <a:lstStyle/>
          <a:p>
            <a:r>
              <a:rPr lang="en-US" sz="2400" b="1" dirty="0">
                <a:solidFill>
                  <a:srgbClr val="FF0000"/>
                </a:solidFill>
              </a:rPr>
              <a:t>Process of Formation:</a:t>
            </a:r>
            <a:endParaRPr lang="en-IN" sz="2400" b="1" dirty="0">
              <a:solidFill>
                <a:srgbClr val="FF0000"/>
              </a:solidFill>
            </a:endParaRPr>
          </a:p>
        </p:txBody>
      </p:sp>
      <p:sp>
        <p:nvSpPr>
          <p:cNvPr id="4" name="Rectangle 3"/>
          <p:cNvSpPr>
            <a:spLocks noChangeArrowheads="1"/>
          </p:cNvSpPr>
          <p:nvPr/>
        </p:nvSpPr>
        <p:spPr bwMode="auto">
          <a:xfrm>
            <a:off x="318655" y="3810000"/>
            <a:ext cx="85344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Arial" charset="0"/>
              </a:rPr>
              <a:t>These alluvial fans typically form in elevated or even mountainous regions where there is a rapid change in slope from a high to low gradient. The river or stream carrying the sediment flows at a relatively high velocity due to the high slope angle, which is why coarse material is able to remain in the flow. When the slope decreases rapidly into a relatively planar area or plateau, the stream loses the energy it needs to move its sediment. Deposition subsequently occurs and the sediment ultimately spreads out, creating an alluvial fan. </a:t>
            </a:r>
          </a:p>
        </p:txBody>
      </p:sp>
    </p:spTree>
    <p:extLst>
      <p:ext uri="{BB962C8B-B14F-4D97-AF65-F5344CB8AC3E}">
        <p14:creationId xmlns:p14="http://schemas.microsoft.com/office/powerpoint/2010/main" val="3049170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66255"/>
            <a:ext cx="6172200" cy="3202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291" y="3581400"/>
            <a:ext cx="6486525" cy="315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8805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8800" y="2478631"/>
            <a:ext cx="6321923" cy="646331"/>
          </a:xfrm>
          <a:prstGeom prst="rect">
            <a:avLst/>
          </a:prstGeom>
        </p:spPr>
        <p:txBody>
          <a:bodyPr wrap="none">
            <a:spAutoFit/>
          </a:bodyPr>
          <a:lstStyle/>
          <a:p>
            <a:r>
              <a:rPr lang="en-IN" sz="3600" b="1" dirty="0">
                <a:solidFill>
                  <a:srgbClr val="FF0000"/>
                </a:solidFill>
              </a:rPr>
              <a:t>River Terraces is in the </a:t>
            </a:r>
            <a:r>
              <a:rPr lang="en-IN" sz="3600" b="1" dirty="0" err="1">
                <a:solidFill>
                  <a:srgbClr val="FF0000"/>
                </a:solidFill>
              </a:rPr>
              <a:t>pdf</a:t>
            </a:r>
            <a:r>
              <a:rPr lang="en-IN" sz="3600" b="1" dirty="0">
                <a:solidFill>
                  <a:srgbClr val="FF0000"/>
                </a:solidFill>
              </a:rPr>
              <a:t> note.</a:t>
            </a:r>
            <a:endParaRPr lang="en-IN" dirty="0"/>
          </a:p>
        </p:txBody>
      </p:sp>
    </p:spTree>
    <p:extLst>
      <p:ext uri="{BB962C8B-B14F-4D97-AF65-F5344CB8AC3E}">
        <p14:creationId xmlns:p14="http://schemas.microsoft.com/office/powerpoint/2010/main" val="4221020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FF40E6-67A5-AC3E-7776-369B5D927FCA}"/>
              </a:ext>
            </a:extLst>
          </p:cNvPr>
          <p:cNvSpPr txBox="1"/>
          <p:nvPr/>
        </p:nvSpPr>
        <p:spPr>
          <a:xfrm>
            <a:off x="1143000" y="685800"/>
            <a:ext cx="5486400" cy="461665"/>
          </a:xfrm>
          <a:prstGeom prst="rect">
            <a:avLst/>
          </a:prstGeom>
          <a:noFill/>
        </p:spPr>
        <p:txBody>
          <a:bodyPr wrap="square" rtlCol="0">
            <a:spAutoFit/>
          </a:bodyPr>
          <a:lstStyle/>
          <a:p>
            <a:r>
              <a:rPr lang="en-IN" sz="2400" dirty="0"/>
              <a:t>… further reading continues.</a:t>
            </a:r>
          </a:p>
        </p:txBody>
      </p:sp>
      <p:sp>
        <p:nvSpPr>
          <p:cNvPr id="3" name="TextBox 2">
            <a:extLst>
              <a:ext uri="{FF2B5EF4-FFF2-40B4-BE49-F238E27FC236}">
                <a16:creationId xmlns:a16="http://schemas.microsoft.com/office/drawing/2014/main" id="{78FADA3A-0337-1478-F9D8-19234ED0B73C}"/>
              </a:ext>
            </a:extLst>
          </p:cNvPr>
          <p:cNvSpPr txBox="1"/>
          <p:nvPr/>
        </p:nvSpPr>
        <p:spPr>
          <a:xfrm>
            <a:off x="2133600" y="2967335"/>
            <a:ext cx="5410200" cy="923330"/>
          </a:xfrm>
          <a:prstGeom prst="rect">
            <a:avLst/>
          </a:prstGeom>
          <a:noFill/>
        </p:spPr>
        <p:txBody>
          <a:bodyPr wrap="square" rtlCol="0">
            <a:spAutoFit/>
          </a:bodyPr>
          <a:lstStyle/>
          <a:p>
            <a:pPr algn="ctr"/>
            <a:r>
              <a:rPr lang="en-IN" sz="5400" dirty="0">
                <a:solidFill>
                  <a:srgbClr val="FF0000"/>
                </a:solidFill>
                <a:latin typeface="Algerian" panose="04020705040A02060702" pitchFamily="82" charset="0"/>
              </a:rPr>
              <a:t>Thank You</a:t>
            </a:r>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685AC8AB-4EAE-4477-0048-9C4680F074DA}"/>
                  </a:ext>
                </a:extLst>
              </p14:cNvPr>
              <p14:cNvContentPartPr/>
              <p14:nvPr/>
            </p14:nvContentPartPr>
            <p14:xfrm>
              <a:off x="3976538" y="4024065"/>
              <a:ext cx="2024280" cy="1304640"/>
            </p14:xfrm>
          </p:contentPart>
        </mc:Choice>
        <mc:Fallback>
          <p:pic>
            <p:nvPicPr>
              <p:cNvPr id="5" name="Ink 4">
                <a:extLst>
                  <a:ext uri="{FF2B5EF4-FFF2-40B4-BE49-F238E27FC236}">
                    <a16:creationId xmlns:a16="http://schemas.microsoft.com/office/drawing/2014/main" id="{685AC8AB-4EAE-4477-0048-9C4680F074DA}"/>
                  </a:ext>
                </a:extLst>
              </p:cNvPr>
              <p:cNvPicPr/>
              <p:nvPr/>
            </p:nvPicPr>
            <p:blipFill>
              <a:blip r:embed="rId3"/>
              <a:stretch>
                <a:fillRect/>
              </a:stretch>
            </p:blipFill>
            <p:spPr>
              <a:xfrm>
                <a:off x="3967538" y="4015425"/>
                <a:ext cx="2041920" cy="1322280"/>
              </a:xfrm>
              <a:prstGeom prst="rect">
                <a:avLst/>
              </a:prstGeom>
            </p:spPr>
          </p:pic>
        </mc:Fallback>
      </mc:AlternateContent>
    </p:spTree>
    <p:extLst>
      <p:ext uri="{BB962C8B-B14F-4D97-AF65-F5344CB8AC3E}">
        <p14:creationId xmlns:p14="http://schemas.microsoft.com/office/powerpoint/2010/main" val="713843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645</Words>
  <Application>Microsoft Office PowerPoint</Application>
  <PresentationFormat>On-screen Show (4:3)</PresentationFormat>
  <Paragraphs>40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Algerian</vt:lpstr>
      <vt:lpstr>Arial</vt:lpstr>
      <vt:lpstr>Bell MT</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Kaustuv</dc:creator>
  <cp:lastModifiedBy>manab.geo2010@gmail.com</cp:lastModifiedBy>
  <cp:revision>23</cp:revision>
  <dcterms:created xsi:type="dcterms:W3CDTF">2006-08-16T00:00:00Z</dcterms:created>
  <dcterms:modified xsi:type="dcterms:W3CDTF">2023-01-09T09:23:56Z</dcterms:modified>
</cp:coreProperties>
</file>